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96e9922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96e9922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96f17d25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6f17d2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96f17d2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96f17d2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96e9922f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96e9922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96cd287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96cd287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96cd287a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96cd287a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96cd287a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96cd287a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96cd287a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96cd287a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96cd287a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96cd287a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96e9922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96e9922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96e9922f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96e9922f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96e9922f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96e9922f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96e9922f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96e9922f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Spinal </a:t>
            </a:r>
            <a:r>
              <a:rPr lang="en"/>
              <a:t>Abnormalities</a:t>
            </a:r>
            <a:r>
              <a:rPr lang="en"/>
              <a:t> using ML</a:t>
            </a:r>
            <a:endParaRPr/>
          </a:p>
        </p:txBody>
      </p:sp>
      <p:pic>
        <p:nvPicPr>
          <p:cNvPr id="136" name="Google Shape;136;p17"/>
          <p:cNvPicPr preferRelativeResize="0"/>
          <p:nvPr/>
        </p:nvPicPr>
        <p:blipFill>
          <a:blip r:embed="rId3">
            <a:alphaModFix/>
          </a:blip>
          <a:stretch>
            <a:fillRect/>
          </a:stretch>
        </p:blipFill>
        <p:spPr>
          <a:xfrm>
            <a:off x="4695000" y="951025"/>
            <a:ext cx="4321949" cy="32414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idx="2" type="body"/>
          </p:nvPr>
        </p:nvSpPr>
        <p:spPr>
          <a:xfrm>
            <a:off x="5174225" y="121597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03133"/>
                </a:solidFill>
                <a:highlight>
                  <a:srgbClr val="FFFFFF"/>
                </a:highlight>
              </a:rPr>
              <a:t>Training set denotes the subset of a dataset that is used for training the machine learning model.</a:t>
            </a:r>
            <a:endParaRPr sz="1500">
              <a:solidFill>
                <a:srgbClr val="303133"/>
              </a:solidFill>
              <a:highlight>
                <a:srgbClr val="FFFFFF"/>
              </a:highlight>
            </a:endParaRPr>
          </a:p>
          <a:p>
            <a:pPr indent="0" lvl="0" marL="0" rtl="0" algn="l">
              <a:spcBef>
                <a:spcPts val="1000"/>
              </a:spcBef>
              <a:spcAft>
                <a:spcPts val="0"/>
              </a:spcAft>
              <a:buNone/>
            </a:pPr>
            <a:r>
              <a:rPr lang="en" sz="1500">
                <a:solidFill>
                  <a:srgbClr val="303133"/>
                </a:solidFill>
                <a:highlight>
                  <a:srgbClr val="FFFFFF"/>
                </a:highlight>
              </a:rPr>
              <a:t>A testing set is the subset of the dataset that is used for testing the machine learning model.</a:t>
            </a:r>
            <a:endParaRPr sz="1500">
              <a:solidFill>
                <a:srgbClr val="303133"/>
              </a:solidFill>
              <a:highlight>
                <a:srgbClr val="FFFFFF"/>
              </a:highlight>
            </a:endParaRPr>
          </a:p>
          <a:p>
            <a:pPr indent="0" lvl="0" marL="0" rtl="0" algn="l">
              <a:spcBef>
                <a:spcPts val="1000"/>
              </a:spcBef>
              <a:spcAft>
                <a:spcPts val="1000"/>
              </a:spcAft>
              <a:buNone/>
            </a:pPr>
            <a:r>
              <a:rPr lang="en" sz="1500">
                <a:solidFill>
                  <a:srgbClr val="000000"/>
                </a:solidFill>
              </a:rPr>
              <a:t>Here, we spli</a:t>
            </a:r>
            <a:r>
              <a:rPr lang="en" sz="1500">
                <a:solidFill>
                  <a:srgbClr val="000000"/>
                </a:solidFill>
              </a:rPr>
              <a:t>t the dataset into a </a:t>
            </a:r>
            <a:r>
              <a:rPr lang="en" sz="1500">
                <a:solidFill>
                  <a:schemeClr val="dk1"/>
                </a:solidFill>
              </a:rPr>
              <a:t>66.67% section for training</a:t>
            </a:r>
            <a:r>
              <a:rPr lang="en" sz="1500">
                <a:solidFill>
                  <a:srgbClr val="000000"/>
                </a:solidFill>
              </a:rPr>
              <a:t> and a </a:t>
            </a:r>
            <a:r>
              <a:rPr lang="en" sz="1500">
                <a:solidFill>
                  <a:schemeClr val="dk1"/>
                </a:solidFill>
              </a:rPr>
              <a:t>33.33% section for test</a:t>
            </a:r>
            <a:r>
              <a:rPr lang="en" sz="1500">
                <a:solidFill>
                  <a:srgbClr val="000000"/>
                </a:solidFill>
              </a:rPr>
              <a:t>.</a:t>
            </a:r>
            <a:endParaRPr sz="1500">
              <a:solidFill>
                <a:srgbClr val="303133"/>
              </a:solidFill>
              <a:highlight>
                <a:srgbClr val="FFFFFF"/>
              </a:highlight>
            </a:endParaRPr>
          </a:p>
        </p:txBody>
      </p:sp>
      <p:sp>
        <p:nvSpPr>
          <p:cNvPr id="197" name="Google Shape;197;p26"/>
          <p:cNvSpPr txBox="1"/>
          <p:nvPr>
            <p:ph type="title"/>
          </p:nvPr>
        </p:nvSpPr>
        <p:spPr>
          <a:xfrm>
            <a:off x="724950" y="80975"/>
            <a:ext cx="72474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of values and splitting</a:t>
            </a:r>
            <a:endParaRPr/>
          </a:p>
        </p:txBody>
      </p:sp>
      <p:sp>
        <p:nvSpPr>
          <p:cNvPr id="198" name="Google Shape;198;p26"/>
          <p:cNvSpPr txBox="1"/>
          <p:nvPr>
            <p:ph idx="1" type="subTitle"/>
          </p:nvPr>
        </p:nvSpPr>
        <p:spPr>
          <a:xfrm>
            <a:off x="724950" y="1266600"/>
            <a:ext cx="3300900" cy="203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We use the </a:t>
            </a:r>
            <a:r>
              <a:rPr lang="en" sz="1400">
                <a:solidFill>
                  <a:srgbClr val="E83E8C"/>
                </a:solidFill>
              </a:rPr>
              <a:t>iloc[]</a:t>
            </a:r>
            <a:r>
              <a:rPr lang="en" sz="1400"/>
              <a:t> function, of the Pandas library, to extract the selected rows and columns from the dataset.</a:t>
            </a:r>
            <a:endParaRPr sz="1400"/>
          </a:p>
          <a:p>
            <a:pPr indent="0" lvl="0" marL="0" rtl="0" algn="l">
              <a:lnSpc>
                <a:spcPct val="115000"/>
              </a:lnSpc>
              <a:spcBef>
                <a:spcPts val="1000"/>
              </a:spcBef>
              <a:spcAft>
                <a:spcPts val="0"/>
              </a:spcAft>
              <a:buNone/>
            </a:pPr>
            <a:r>
              <a:rPr lang="en" sz="1400">
                <a:solidFill>
                  <a:srgbClr val="E83E8C"/>
                </a:solidFill>
              </a:rPr>
              <a:t>.iloc[]</a:t>
            </a:r>
            <a:r>
              <a:rPr lang="en" sz="1400"/>
              <a:t> is primarily integer position based(from </a:t>
            </a:r>
            <a:r>
              <a:rPr lang="en" sz="1400">
                <a:solidFill>
                  <a:srgbClr val="E83E8C"/>
                </a:solidFill>
              </a:rPr>
              <a:t>0</a:t>
            </a:r>
            <a:r>
              <a:rPr lang="en" sz="1400"/>
              <a:t> to </a:t>
            </a:r>
            <a:r>
              <a:rPr lang="en" sz="1400">
                <a:solidFill>
                  <a:srgbClr val="E83E8C"/>
                </a:solidFill>
              </a:rPr>
              <a:t>length-1</a:t>
            </a:r>
            <a:r>
              <a:rPr lang="en" sz="1400"/>
              <a:t> of the axis), but may also be used with a boolean array.</a:t>
            </a:r>
            <a:endParaRPr sz="1400"/>
          </a:p>
          <a:p>
            <a:pPr indent="0" lvl="0" marL="0" rtl="0" algn="l">
              <a:lnSpc>
                <a:spcPct val="115000"/>
              </a:lnSpc>
              <a:spcBef>
                <a:spcPts val="1000"/>
              </a:spcBef>
              <a:spcAft>
                <a:spcPts val="1000"/>
              </a:spcAft>
              <a:buNone/>
            </a:pPr>
            <a:r>
              <a:t/>
            </a:r>
            <a:endParaRPr sz="1400"/>
          </a:p>
        </p:txBody>
      </p:sp>
      <p:pic>
        <p:nvPicPr>
          <p:cNvPr id="199" name="Google Shape;199;p26"/>
          <p:cNvPicPr preferRelativeResize="0"/>
          <p:nvPr/>
        </p:nvPicPr>
        <p:blipFill>
          <a:blip r:embed="rId3">
            <a:alphaModFix/>
          </a:blip>
          <a:stretch>
            <a:fillRect/>
          </a:stretch>
        </p:blipFill>
        <p:spPr>
          <a:xfrm>
            <a:off x="724950" y="3590500"/>
            <a:ext cx="3524250" cy="45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sp>
        <p:nvSpPr>
          <p:cNvPr id="204" name="Google Shape;204;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and </a:t>
            </a:r>
            <a:endParaRPr/>
          </a:p>
          <a:p>
            <a:pPr indent="0" lvl="0" marL="0" rtl="0" algn="l">
              <a:spcBef>
                <a:spcPts val="0"/>
              </a:spcBef>
              <a:spcAft>
                <a:spcPts val="0"/>
              </a:spcAft>
              <a:buNone/>
            </a:pPr>
            <a:r>
              <a:rPr lang="en"/>
              <a:t>Discussions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idx="1" type="body"/>
          </p:nvPr>
        </p:nvSpPr>
        <p:spPr>
          <a:xfrm>
            <a:off x="727650" y="15686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000000"/>
                </a:solidFill>
              </a:rPr>
              <a:t>Decision Trees are algorithms where the data is continuously split according to a certain parameter.</a:t>
            </a:r>
            <a:endParaRPr>
              <a:solidFill>
                <a:srgbClr val="000000"/>
              </a:solidFill>
            </a:endParaRPr>
          </a:p>
          <a:p>
            <a:pPr indent="-311150" lvl="0" marL="457200" rtl="0" algn="l">
              <a:spcBef>
                <a:spcPts val="1000"/>
              </a:spcBef>
              <a:spcAft>
                <a:spcPts val="0"/>
              </a:spcAft>
              <a:buSzPts val="1300"/>
              <a:buChar char="➔"/>
            </a:pPr>
            <a:r>
              <a:rPr lang="en">
                <a:solidFill>
                  <a:srgbClr val="000000"/>
                </a:solidFill>
              </a:rPr>
              <a:t>The tree is explained by two entities called decision nodes and leaves. The leaves are the decisions or the final outcomes, and the decision nodes are where the data is split.</a:t>
            </a:r>
            <a:endParaRPr/>
          </a:p>
          <a:p>
            <a:pPr indent="-311150" lvl="0" marL="457200" rtl="0" algn="l">
              <a:spcBef>
                <a:spcPts val="1000"/>
              </a:spcBef>
              <a:spcAft>
                <a:spcPts val="0"/>
              </a:spcAft>
              <a:buClr>
                <a:srgbClr val="000000"/>
              </a:buClr>
              <a:buSzPts val="1300"/>
              <a:buChar char="➔"/>
            </a:pPr>
            <a:r>
              <a:rPr lang="en">
                <a:solidFill>
                  <a:srgbClr val="000000"/>
                </a:solidFill>
              </a:rPr>
              <a:t>It partitions the tree in recursive manner called recursive partitioning. This flowchart-like structure helps us in decision making.</a:t>
            </a:r>
            <a:endParaRPr>
              <a:solidFill>
                <a:srgbClr val="000000"/>
              </a:solidFill>
            </a:endParaRPr>
          </a:p>
          <a:p>
            <a:pPr indent="-311150" lvl="0" marL="457200" rtl="0" algn="l">
              <a:spcBef>
                <a:spcPts val="1000"/>
              </a:spcBef>
              <a:spcAft>
                <a:spcPts val="1000"/>
              </a:spcAft>
              <a:buClr>
                <a:srgbClr val="000000"/>
              </a:buClr>
              <a:buSzPts val="1300"/>
              <a:buChar char="➔"/>
            </a:pPr>
            <a:r>
              <a:rPr lang="en">
                <a:solidFill>
                  <a:srgbClr val="000000"/>
                </a:solidFill>
              </a:rPr>
              <a:t>The time complexity of decision trees is a function of the number of records and number of attributes in the given data. The decision tree is a distribution-free or non-parametric method, which does not depend upon probability distribution assumptions. Decision trees can handle high dimensional data with good accuracy.</a:t>
            </a:r>
            <a:endParaRPr/>
          </a:p>
        </p:txBody>
      </p:sp>
      <p:sp>
        <p:nvSpPr>
          <p:cNvPr id="210" name="Google Shape;210;p28"/>
          <p:cNvSpPr txBox="1"/>
          <p:nvPr>
            <p:ph type="title"/>
          </p:nvPr>
        </p:nvSpPr>
        <p:spPr>
          <a:xfrm>
            <a:off x="729450" y="40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Classifier</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727650" y="16789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000000"/>
                </a:solidFill>
              </a:rPr>
              <a:t>Random forests or random decision forests operate by constructing a multitude of decision trees at training time and outputting the class that is the mode of the classes (classification) or mean prediction (regression) of the individual trees.</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There are two stages in RF algorithm, one is random forest creation, and the other is to make a prediction from the random forest classifier created in the first stage.</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We take the test features and use the rules of each randomly created decision tree to predict the outcome and stores the predicted outcome (target)</a:t>
            </a:r>
            <a:endParaRPr>
              <a:solidFill>
                <a:srgbClr val="000000"/>
              </a:solidFill>
            </a:endParaRPr>
          </a:p>
          <a:p>
            <a:pPr indent="0" lvl="0" marL="457200" rtl="0" algn="l">
              <a:spcBef>
                <a:spcPts val="1000"/>
              </a:spcBef>
              <a:spcAft>
                <a:spcPts val="1000"/>
              </a:spcAft>
              <a:buNone/>
            </a:pPr>
            <a:r>
              <a:t/>
            </a:r>
            <a:endParaRPr>
              <a:solidFill>
                <a:srgbClr val="000000"/>
              </a:solidFill>
            </a:endParaRPr>
          </a:p>
        </p:txBody>
      </p:sp>
      <p:sp>
        <p:nvSpPr>
          <p:cNvPr id="216" name="Google Shape;216;p29"/>
          <p:cNvSpPr txBox="1"/>
          <p:nvPr>
            <p:ph type="title"/>
          </p:nvPr>
        </p:nvSpPr>
        <p:spPr>
          <a:xfrm>
            <a:off x="729450" y="40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r>
              <a:rPr lang="en"/>
              <a:t> Classifier</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000000"/>
                </a:solidFill>
              </a:rPr>
              <a:t>K nearest neighbors is a simple algorithm that stores all available cases and classifies new cases based on a similarity measure (e.g., distance functions).</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The data is classified by a majority vote of its neighbors, with the case being assigned to the class most common amongst its K nearest neighbors measured by a distance function.</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If k = 1, then the case is simply assigned to the class of its nearest neighbor.</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We also implement the weighted KNN algorithm in order to predict and classify the data into normal and abnormal spines in this research.</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Choosing the number of nearest neighbors, which means determine the value of k plays a crucial role in determining the efficacy of the model. A high k-value has an advantage which includes reducing the variance due to the noisy data.</a:t>
            </a:r>
            <a:endParaRPr>
              <a:solidFill>
                <a:srgbClr val="000000"/>
              </a:solidFill>
            </a:endParaRPr>
          </a:p>
          <a:p>
            <a:pPr indent="0" lvl="0" marL="457200" rtl="0" algn="l">
              <a:spcBef>
                <a:spcPts val="1000"/>
              </a:spcBef>
              <a:spcAft>
                <a:spcPts val="0"/>
              </a:spcAft>
              <a:buNone/>
            </a:pPr>
            <a:r>
              <a:t/>
            </a:r>
            <a:endParaRPr>
              <a:solidFill>
                <a:srgbClr val="000000"/>
              </a:solidFill>
            </a:endParaRPr>
          </a:p>
          <a:p>
            <a:pPr indent="0" lvl="0" marL="457200" rtl="0" algn="l">
              <a:spcBef>
                <a:spcPts val="1000"/>
              </a:spcBef>
              <a:spcAft>
                <a:spcPts val="1000"/>
              </a:spcAft>
              <a:buNone/>
            </a:pPr>
            <a:r>
              <a:t/>
            </a:r>
            <a:endParaRPr>
              <a:solidFill>
                <a:srgbClr val="000000"/>
              </a:solidFill>
            </a:endParaRPr>
          </a:p>
        </p:txBody>
      </p:sp>
      <p:sp>
        <p:nvSpPr>
          <p:cNvPr id="222" name="Google Shape;222;p30"/>
          <p:cNvSpPr txBox="1"/>
          <p:nvPr>
            <p:ph type="title"/>
          </p:nvPr>
        </p:nvSpPr>
        <p:spPr>
          <a:xfrm>
            <a:off x="729450" y="40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 nearest Neighbours (KNN) Classifier</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idx="1" type="body"/>
          </p:nvPr>
        </p:nvSpPr>
        <p:spPr>
          <a:xfrm>
            <a:off x="727650" y="16789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TensorFlow is a open-source deep learning library with tools for building almost any type of neural network (NN) architecture. It builds a feedforward multilayer neural network that is trained with a set of labeled data in order to perform classification on similar, unlabeled data.</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When we create a DNNClassifier, we need to specify the feature columns (input layer), the architecture of the neural network (hidden layers) and the number of classes (output layer). </a:t>
            </a:r>
            <a:endParaRPr>
              <a:solidFill>
                <a:srgbClr val="000000"/>
              </a:solidFill>
            </a:endParaRPr>
          </a:p>
          <a:p>
            <a:pPr indent="-311150" lvl="0" marL="457200" rtl="0" algn="l">
              <a:spcBef>
                <a:spcPts val="1000"/>
              </a:spcBef>
              <a:spcAft>
                <a:spcPts val="0"/>
              </a:spcAft>
              <a:buClr>
                <a:srgbClr val="000000"/>
              </a:buClr>
              <a:buSzPts val="1300"/>
              <a:buChar char="➔"/>
            </a:pPr>
            <a:r>
              <a:rPr lang="en">
                <a:solidFill>
                  <a:srgbClr val="000000"/>
                </a:solidFill>
              </a:rPr>
              <a:t>Recall that the DNNClassifier builds a feedforward multilayer neural network, hence when we call the function, we need to indicate how many hidden layers we want and how many nodes there should be on each of the layer.</a:t>
            </a:r>
            <a:endParaRPr>
              <a:solidFill>
                <a:srgbClr val="000000"/>
              </a:solidFill>
            </a:endParaRPr>
          </a:p>
          <a:p>
            <a:pPr indent="0" lvl="0" marL="457200" rtl="0" algn="l">
              <a:spcBef>
                <a:spcPts val="1000"/>
              </a:spcBef>
              <a:spcAft>
                <a:spcPts val="1000"/>
              </a:spcAft>
              <a:buNone/>
            </a:pPr>
            <a:r>
              <a:t/>
            </a:r>
            <a:endParaRPr>
              <a:solidFill>
                <a:srgbClr val="000000"/>
              </a:solidFill>
            </a:endParaRPr>
          </a:p>
        </p:txBody>
      </p:sp>
      <p:sp>
        <p:nvSpPr>
          <p:cNvPr id="228" name="Google Shape;228;p31"/>
          <p:cNvSpPr txBox="1"/>
          <p:nvPr>
            <p:ph type="title"/>
          </p:nvPr>
        </p:nvSpPr>
        <p:spPr>
          <a:xfrm>
            <a:off x="729450" y="40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Neural Network</a:t>
            </a:r>
            <a:r>
              <a:rPr lang="en"/>
              <a:t> Classifier</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729450" y="583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lang="en"/>
              <a:t>Evaluation and Selection</a:t>
            </a:r>
            <a:endParaRPr/>
          </a:p>
        </p:txBody>
      </p:sp>
      <p:sp>
        <p:nvSpPr>
          <p:cNvPr id="234" name="Google Shape;234;p32"/>
          <p:cNvSpPr txBox="1"/>
          <p:nvPr>
            <p:ph idx="1" type="body"/>
          </p:nvPr>
        </p:nvSpPr>
        <p:spPr>
          <a:xfrm>
            <a:off x="729450" y="1431575"/>
            <a:ext cx="7688700" cy="2908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.After </a:t>
            </a:r>
            <a:r>
              <a:rPr lang="en" sz="1700"/>
              <a:t>exhaustive</a:t>
            </a:r>
            <a:r>
              <a:rPr lang="en" sz="1700"/>
              <a:t> training on </a:t>
            </a:r>
            <a:r>
              <a:rPr lang="en" sz="1700"/>
              <a:t>different classification algorithm We choose a small DNN for this task.</a:t>
            </a:r>
            <a:endParaRPr sz="1700"/>
          </a:p>
          <a:p>
            <a:pPr indent="-336550" lvl="0" marL="457200" rtl="0" algn="l">
              <a:spcBef>
                <a:spcPts val="0"/>
              </a:spcBef>
              <a:spcAft>
                <a:spcPts val="0"/>
              </a:spcAft>
              <a:buSzPts val="1700"/>
              <a:buChar char="●"/>
            </a:pPr>
            <a:r>
              <a:rPr lang="en" sz="1700"/>
              <a:t>We first compared the models based on Accuracy on test set. And if some models were going to be comparable we were going to use evaluation  based on F1 score and Area Under the Curve.</a:t>
            </a:r>
            <a:endParaRPr sz="1700"/>
          </a:p>
          <a:p>
            <a:pPr indent="-336550" lvl="0" marL="457200" rtl="0" algn="l">
              <a:spcBef>
                <a:spcPts val="0"/>
              </a:spcBef>
              <a:spcAft>
                <a:spcPts val="0"/>
              </a:spcAft>
              <a:buSzPts val="1700"/>
              <a:buChar char="●"/>
            </a:pPr>
            <a:r>
              <a:rPr lang="en" sz="1700"/>
              <a:t>But fortunately the small DNN out performed other models by huge margin.So we directly choose it as the final Model.</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User Interface &amp;</a:t>
            </a:r>
            <a:endParaRPr/>
          </a:p>
          <a:p>
            <a:pPr indent="0" lvl="0" marL="0" rtl="0" algn="l">
              <a:spcBef>
                <a:spcPts val="0"/>
              </a:spcBef>
              <a:spcAft>
                <a:spcPts val="0"/>
              </a:spcAft>
              <a:buNone/>
            </a:pPr>
            <a:r>
              <a:rPr lang="en"/>
              <a:t>Deployment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640775" y="54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How to make the Application</a:t>
            </a:r>
            <a:endParaRPr/>
          </a:p>
        </p:txBody>
      </p:sp>
      <p:sp>
        <p:nvSpPr>
          <p:cNvPr id="245" name="Google Shape;245;p34"/>
          <p:cNvSpPr txBox="1"/>
          <p:nvPr>
            <p:ph idx="1" type="body"/>
          </p:nvPr>
        </p:nvSpPr>
        <p:spPr>
          <a:xfrm>
            <a:off x="727650" y="1469550"/>
            <a:ext cx="7688700" cy="3078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We made an simple Windows Application by which a person can use our model get predictions.</a:t>
            </a:r>
            <a:endParaRPr sz="1700"/>
          </a:p>
          <a:p>
            <a:pPr indent="-336550" lvl="0" marL="457200" rtl="0" algn="l">
              <a:spcBef>
                <a:spcPts val="0"/>
              </a:spcBef>
              <a:spcAft>
                <a:spcPts val="0"/>
              </a:spcAft>
              <a:buSzPts val="1700"/>
              <a:buChar char="●"/>
            </a:pPr>
            <a:r>
              <a:rPr lang="en" sz="1700"/>
              <a:t>For Making the FrontEnd We used the the python Library  called Tkinter.</a:t>
            </a:r>
            <a:endParaRPr sz="1700"/>
          </a:p>
          <a:p>
            <a:pPr indent="-336550" lvl="0" marL="457200" rtl="0" algn="l">
              <a:spcBef>
                <a:spcPts val="0"/>
              </a:spcBef>
              <a:spcAft>
                <a:spcPts val="0"/>
              </a:spcAft>
              <a:buSzPts val="1700"/>
              <a:buChar char="●"/>
            </a:pPr>
            <a:r>
              <a:rPr lang="en" sz="1700"/>
              <a:t>Its a basic Basic GUI Library by which we can create simple and clean Interface.</a:t>
            </a:r>
            <a:endParaRPr sz="1700"/>
          </a:p>
          <a:p>
            <a:pPr indent="-342900" lvl="0" marL="457200" rtl="0" algn="l">
              <a:spcBef>
                <a:spcPts val="0"/>
              </a:spcBef>
              <a:spcAft>
                <a:spcPts val="0"/>
              </a:spcAft>
              <a:buSzPts val="1800"/>
              <a:buChar char="●"/>
            </a:pPr>
            <a:r>
              <a:rPr lang="en" sz="1800"/>
              <a:t>We have also took care of some basic things such as you can’t submit with all your column being empty.</a:t>
            </a:r>
            <a:endParaRPr sz="1800"/>
          </a:p>
          <a:p>
            <a:pPr indent="-342900" lvl="0" marL="457200" rtl="0" algn="l">
              <a:spcBef>
                <a:spcPts val="0"/>
              </a:spcBef>
              <a:spcAft>
                <a:spcPts val="0"/>
              </a:spcAft>
              <a:buSzPts val="1800"/>
              <a:buChar char="●"/>
            </a:pPr>
            <a:r>
              <a:rPr lang="en" sz="1800"/>
              <a:t>The Deep Learning Model was used to do the Job.</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1" name="Google Shape;251;p35"/>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GUI</a:t>
            </a:r>
            <a:endParaRPr sz="1400">
              <a:solidFill>
                <a:schemeClr val="lt1"/>
              </a:solidFill>
            </a:endParaRPr>
          </a:p>
        </p:txBody>
      </p:sp>
      <p:pic>
        <p:nvPicPr>
          <p:cNvPr id="252" name="Google Shape;252;p35"/>
          <p:cNvPicPr preferRelativeResize="0"/>
          <p:nvPr/>
        </p:nvPicPr>
        <p:blipFill>
          <a:blip r:embed="rId3">
            <a:alphaModFix/>
          </a:blip>
          <a:stretch>
            <a:fillRect/>
          </a:stretch>
        </p:blipFill>
        <p:spPr>
          <a:xfrm>
            <a:off x="2609750" y="127075"/>
            <a:ext cx="3939975" cy="4442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184325"/>
            <a:ext cx="4551000" cy="13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Introduction: </a:t>
            </a:r>
            <a:endParaRPr sz="3000"/>
          </a:p>
          <a:p>
            <a:pPr indent="0" lvl="0" marL="0" rtl="0" algn="l">
              <a:spcBef>
                <a:spcPts val="0"/>
              </a:spcBef>
              <a:spcAft>
                <a:spcPts val="0"/>
              </a:spcAft>
              <a:buNone/>
            </a:pPr>
            <a:r>
              <a:rPr lang="en" sz="3000"/>
              <a:t>Problem Statement</a:t>
            </a:r>
            <a:endParaRPr sz="3000"/>
          </a:p>
        </p:txBody>
      </p:sp>
      <p:sp>
        <p:nvSpPr>
          <p:cNvPr id="142" name="Google Shape;142;p18"/>
          <p:cNvSpPr txBox="1"/>
          <p:nvPr>
            <p:ph idx="1" type="body"/>
          </p:nvPr>
        </p:nvSpPr>
        <p:spPr>
          <a:xfrm>
            <a:off x="180775" y="1246000"/>
            <a:ext cx="513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Lower Back Pain is one of the most common afflictions and our project attempts to find a solution to reduce it. The reason why this is a major issue to be tackled:</a:t>
            </a:r>
            <a:endParaRPr sz="1500"/>
          </a:p>
          <a:p>
            <a:pPr indent="-323850" lvl="0" marL="457200" rtl="0" algn="l">
              <a:spcBef>
                <a:spcPts val="1000"/>
              </a:spcBef>
              <a:spcAft>
                <a:spcPts val="0"/>
              </a:spcAft>
              <a:buSzPts val="1500"/>
              <a:buChar char="➔"/>
            </a:pPr>
            <a:r>
              <a:rPr lang="en" sz="1500"/>
              <a:t>Occurs for a large variety of reasons in a large range of age groups.</a:t>
            </a:r>
            <a:endParaRPr sz="1500"/>
          </a:p>
          <a:p>
            <a:pPr indent="-323850" lvl="0" marL="457200" rtl="0" algn="l">
              <a:spcBef>
                <a:spcPts val="0"/>
              </a:spcBef>
              <a:spcAft>
                <a:spcPts val="0"/>
              </a:spcAft>
              <a:buSzPts val="1500"/>
              <a:buChar char="➔"/>
            </a:pPr>
            <a:r>
              <a:rPr lang="en" sz="1500"/>
              <a:t>Ailment is painful and long-lasting.</a:t>
            </a:r>
            <a:endParaRPr sz="1500"/>
          </a:p>
          <a:p>
            <a:pPr indent="-323850" lvl="0" marL="457200" rtl="0" algn="l">
              <a:spcBef>
                <a:spcPts val="0"/>
              </a:spcBef>
              <a:spcAft>
                <a:spcPts val="0"/>
              </a:spcAft>
              <a:buSzPts val="1500"/>
              <a:buChar char="➔"/>
            </a:pPr>
            <a:r>
              <a:rPr lang="en" sz="1500"/>
              <a:t>Difficult to cure quickly and efficiently, if not impossible.</a:t>
            </a:r>
            <a:endParaRPr sz="1500"/>
          </a:p>
          <a:p>
            <a:pPr indent="-323850" lvl="0" marL="457200" rtl="0" algn="l">
              <a:spcBef>
                <a:spcPts val="0"/>
              </a:spcBef>
              <a:spcAft>
                <a:spcPts val="0"/>
              </a:spcAft>
              <a:buSzPts val="1500"/>
              <a:buChar char="➔"/>
            </a:pPr>
            <a:r>
              <a:rPr lang="en" sz="1500"/>
              <a:t>Preventative measures are superior to curative measures.</a:t>
            </a:r>
            <a:endParaRPr sz="1500"/>
          </a:p>
        </p:txBody>
      </p:sp>
      <p:pic>
        <p:nvPicPr>
          <p:cNvPr id="143" name="Google Shape;143;p18"/>
          <p:cNvPicPr preferRelativeResize="0"/>
          <p:nvPr/>
        </p:nvPicPr>
        <p:blipFill>
          <a:blip r:embed="rId3">
            <a:alphaModFix/>
          </a:blip>
          <a:stretch>
            <a:fillRect/>
          </a:stretch>
        </p:blipFill>
        <p:spPr>
          <a:xfrm>
            <a:off x="5265925" y="0"/>
            <a:ext cx="38780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Conclusion and Future Scope</a:t>
            </a:r>
            <a:endParaRPr sz="3000"/>
          </a:p>
        </p:txBody>
      </p:sp>
      <p:sp>
        <p:nvSpPr>
          <p:cNvPr id="258" name="Google Shape;25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acquired an optimized model that gives 96.45% accuracy as well as a simple GUI that can allow a user to interact with our application.</a:t>
            </a:r>
            <a:endParaRPr/>
          </a:p>
          <a:p>
            <a:pPr indent="0" lvl="0" marL="0" rtl="0" algn="l">
              <a:spcBef>
                <a:spcPts val="1000"/>
              </a:spcBef>
              <a:spcAft>
                <a:spcPts val="0"/>
              </a:spcAft>
              <a:buNone/>
            </a:pPr>
            <a:r>
              <a:rPr lang="en"/>
              <a:t>The following future scope and uses are possible for this project:</a:t>
            </a:r>
            <a:endParaRPr/>
          </a:p>
          <a:p>
            <a:pPr indent="-311150" lvl="0" marL="457200" rtl="0" algn="l">
              <a:spcBef>
                <a:spcPts val="1000"/>
              </a:spcBef>
              <a:spcAft>
                <a:spcPts val="0"/>
              </a:spcAft>
              <a:buSzPts val="1300"/>
              <a:buChar char="➔"/>
            </a:pPr>
            <a:r>
              <a:rPr lang="en"/>
              <a:t>Usable by any individuals who have performed preliminary health check-up.</a:t>
            </a:r>
            <a:endParaRPr/>
          </a:p>
          <a:p>
            <a:pPr indent="-311150" lvl="0" marL="457200" rtl="0" algn="l">
              <a:spcBef>
                <a:spcPts val="1000"/>
              </a:spcBef>
              <a:spcAft>
                <a:spcPts val="0"/>
              </a:spcAft>
              <a:buSzPts val="1300"/>
              <a:buChar char="➔"/>
            </a:pPr>
            <a:r>
              <a:rPr lang="en"/>
              <a:t>Can be integrated into a application using API, thus increasing platform reach.</a:t>
            </a:r>
            <a:endParaRPr/>
          </a:p>
          <a:p>
            <a:pPr indent="-311150" lvl="0" marL="457200" rtl="0" algn="l">
              <a:spcBef>
                <a:spcPts val="1000"/>
              </a:spcBef>
              <a:spcAft>
                <a:spcPts val="0"/>
              </a:spcAft>
              <a:buSzPts val="1300"/>
              <a:buChar char="➔"/>
            </a:pPr>
            <a:r>
              <a:rPr lang="en"/>
              <a:t>Can be utilized directly in medical and health-care industries for classification.</a:t>
            </a:r>
            <a:endParaRPr/>
          </a:p>
          <a:p>
            <a:pPr indent="-311150" lvl="0" marL="457200" rtl="0" algn="l">
              <a:spcBef>
                <a:spcPts val="1000"/>
              </a:spcBef>
              <a:spcAft>
                <a:spcPts val="1000"/>
              </a:spcAft>
              <a:buSzPts val="1300"/>
              <a:buChar char="➔"/>
            </a:pPr>
            <a:r>
              <a:rPr lang="en"/>
              <a:t>Integrated into a larger scope personalized health-care application.(i.e Mobile App)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64" name="Google Shape;264;p37"/>
          <p:cNvSpPr txBox="1"/>
          <p:nvPr>
            <p:ph idx="1" type="body"/>
          </p:nvPr>
        </p:nvSpPr>
        <p:spPr>
          <a:xfrm>
            <a:off x="729450" y="18076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https://numpy.org/   </a:t>
            </a:r>
            <a:endParaRPr>
              <a:solidFill>
                <a:schemeClr val="accent5"/>
              </a:solidFill>
            </a:endParaRPr>
          </a:p>
          <a:p>
            <a:pPr indent="0" lvl="0" marL="0" rtl="0" algn="l">
              <a:spcBef>
                <a:spcPts val="1000"/>
              </a:spcBef>
              <a:spcAft>
                <a:spcPts val="0"/>
              </a:spcAft>
              <a:buNone/>
            </a:pPr>
            <a:r>
              <a:rPr lang="en">
                <a:solidFill>
                  <a:schemeClr val="accent5"/>
                </a:solidFill>
              </a:rPr>
              <a:t>https://pandas.pydata.org/   </a:t>
            </a:r>
            <a:endParaRPr>
              <a:solidFill>
                <a:schemeClr val="accent5"/>
              </a:solidFill>
            </a:endParaRPr>
          </a:p>
          <a:p>
            <a:pPr indent="0" lvl="0" marL="0" rtl="0" algn="l">
              <a:spcBef>
                <a:spcPts val="1000"/>
              </a:spcBef>
              <a:spcAft>
                <a:spcPts val="0"/>
              </a:spcAft>
              <a:buNone/>
            </a:pPr>
            <a:r>
              <a:rPr lang="en">
                <a:solidFill>
                  <a:schemeClr val="accent5"/>
                </a:solidFill>
              </a:rPr>
              <a:t>https://matplotlib.org/3.1.1/tutorials/introductory/pyplot.html</a:t>
            </a:r>
            <a:endParaRPr>
              <a:solidFill>
                <a:schemeClr val="accent5"/>
              </a:solidFill>
            </a:endParaRPr>
          </a:p>
          <a:p>
            <a:pPr indent="0" lvl="0" marL="0" rtl="0" algn="l">
              <a:spcBef>
                <a:spcPts val="1000"/>
              </a:spcBef>
              <a:spcAft>
                <a:spcPts val="0"/>
              </a:spcAft>
              <a:buNone/>
            </a:pPr>
            <a:r>
              <a:rPr lang="en">
                <a:solidFill>
                  <a:schemeClr val="accent5"/>
                </a:solidFill>
              </a:rPr>
              <a:t>https://www.tensorflow.org/</a:t>
            </a:r>
            <a:endParaRPr>
              <a:solidFill>
                <a:schemeClr val="accent5"/>
              </a:solidFill>
            </a:endParaRPr>
          </a:p>
          <a:p>
            <a:pPr indent="0" lvl="0" marL="0" rtl="0" algn="l">
              <a:spcBef>
                <a:spcPts val="1000"/>
              </a:spcBef>
              <a:spcAft>
                <a:spcPts val="1000"/>
              </a:spcAft>
              <a:buNone/>
            </a:pPr>
            <a:r>
              <a:rPr lang="en">
                <a:solidFill>
                  <a:schemeClr val="accent5"/>
                </a:solidFill>
              </a:rPr>
              <a:t>https://deepai.org/machine-learning-glossary-and-terms/</a:t>
            </a:r>
            <a:endParaRPr>
              <a:solidFill>
                <a:schemeClr val="accent5"/>
              </a:solidFill>
            </a:endParaRPr>
          </a:p>
        </p:txBody>
      </p:sp>
      <p:sp>
        <p:nvSpPr>
          <p:cNvPr id="265" name="Google Shape;265;p37"/>
          <p:cNvSpPr txBox="1"/>
          <p:nvPr/>
        </p:nvSpPr>
        <p:spPr>
          <a:xfrm>
            <a:off x="823475" y="3784950"/>
            <a:ext cx="72972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Lato"/>
                <a:ea typeface="Lato"/>
                <a:cs typeface="Lato"/>
                <a:sym typeface="Lato"/>
              </a:rPr>
              <a:t>Thank Yo</a:t>
            </a:r>
            <a:r>
              <a:rPr lang="en" sz="3200">
                <a:latin typeface="Lato"/>
                <a:ea typeface="Lato"/>
                <a:cs typeface="Lato"/>
                <a:sym typeface="Lato"/>
              </a:rPr>
              <a:t>u</a:t>
            </a:r>
            <a:endParaRPr sz="32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5174225" y="316025"/>
            <a:ext cx="3300900" cy="1687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a:t>
            </a:r>
            <a:endParaRPr>
              <a:solidFill>
                <a:srgbClr val="000000"/>
              </a:solidFill>
            </a:endParaRPr>
          </a:p>
          <a:p>
            <a:pPr indent="0" lvl="0" marL="0" rtl="0" algn="l">
              <a:spcBef>
                <a:spcPts val="0"/>
              </a:spcBef>
              <a:spcAft>
                <a:spcPts val="0"/>
              </a:spcAft>
              <a:buNone/>
            </a:pPr>
            <a:r>
              <a:rPr lang="en">
                <a:solidFill>
                  <a:srgbClr val="000000"/>
                </a:solidFill>
              </a:rPr>
              <a:t>Our Solution</a:t>
            </a:r>
            <a:endParaRPr>
              <a:solidFill>
                <a:srgbClr val="000000"/>
              </a:solidFill>
            </a:endParaRPr>
          </a:p>
          <a:p>
            <a:pPr indent="0" lvl="0" marL="0" rtl="0" algn="l">
              <a:spcBef>
                <a:spcPts val="0"/>
              </a:spcBef>
              <a:spcAft>
                <a:spcPts val="0"/>
              </a:spcAft>
              <a:buNone/>
            </a:pPr>
            <a:r>
              <a:t/>
            </a:r>
            <a:endParaRPr sz="3000"/>
          </a:p>
        </p:txBody>
      </p:sp>
      <p:sp>
        <p:nvSpPr>
          <p:cNvPr id="149" name="Google Shape;149;p19"/>
          <p:cNvSpPr txBox="1"/>
          <p:nvPr>
            <p:ph idx="2" type="body"/>
          </p:nvPr>
        </p:nvSpPr>
        <p:spPr>
          <a:xfrm>
            <a:off x="5174225" y="1352625"/>
            <a:ext cx="3374400" cy="350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As we have established, a prevention is better than cure. Hence we will perform accurate mathematical predictions.</a:t>
            </a:r>
            <a:endParaRPr b="1" sz="1600">
              <a:solidFill>
                <a:schemeClr val="dk1"/>
              </a:solidFill>
            </a:endParaRPr>
          </a:p>
          <a:p>
            <a:pPr indent="0" lvl="0" marL="0" rtl="0" algn="l">
              <a:lnSpc>
                <a:spcPct val="115000"/>
              </a:lnSpc>
              <a:spcBef>
                <a:spcPts val="1000"/>
              </a:spcBef>
              <a:spcAft>
                <a:spcPts val="0"/>
              </a:spcAft>
              <a:buNone/>
            </a:pPr>
            <a:r>
              <a:rPr lang="en"/>
              <a:t>We will utilize a variety of Machine Learning Algorithms in order to predict abnormal spine problems. This feature will be made available in an application.</a:t>
            </a:r>
            <a:endParaRPr/>
          </a:p>
          <a:p>
            <a:pPr indent="0" lvl="0" marL="0" rtl="0" algn="l">
              <a:lnSpc>
                <a:spcPct val="115000"/>
              </a:lnSpc>
              <a:spcBef>
                <a:spcPts val="1000"/>
              </a:spcBef>
              <a:spcAft>
                <a:spcPts val="0"/>
              </a:spcAft>
              <a:buNone/>
            </a:pPr>
            <a:r>
              <a:rPr lang="en"/>
              <a:t>This way, preventative steps can be taken by anyone utilizing this application.</a:t>
            </a:r>
            <a:endParaRPr/>
          </a:p>
          <a:p>
            <a:pPr indent="0" lvl="0" marL="0" rtl="0" algn="l">
              <a:lnSpc>
                <a:spcPct val="115000"/>
              </a:lnSpc>
              <a:spcBef>
                <a:spcPts val="1000"/>
              </a:spcBef>
              <a:spcAft>
                <a:spcPts val="1600"/>
              </a:spcAft>
              <a:buNone/>
            </a:pPr>
            <a:r>
              <a:t/>
            </a:r>
            <a:endParaRPr/>
          </a:p>
        </p:txBody>
      </p:sp>
      <p:pic>
        <p:nvPicPr>
          <p:cNvPr id="150" name="Google Shape;150;p19"/>
          <p:cNvPicPr preferRelativeResize="0"/>
          <p:nvPr/>
        </p:nvPicPr>
        <p:blipFill rotWithShape="1">
          <a:blip r:embed="rId3">
            <a:alphaModFix/>
          </a:blip>
          <a:srcRect b="0" l="16385" r="15822" t="0"/>
          <a:stretch/>
        </p:blipFill>
        <p:spPr>
          <a:xfrm>
            <a:off x="0" y="0"/>
            <a:ext cx="4571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type="title"/>
          </p:nvPr>
        </p:nvSpPr>
        <p:spPr>
          <a:xfrm>
            <a:off x="236550" y="271200"/>
            <a:ext cx="40452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Workflow of Project</a:t>
            </a:r>
            <a:endParaRPr sz="3000"/>
          </a:p>
        </p:txBody>
      </p:sp>
      <p:sp>
        <p:nvSpPr>
          <p:cNvPr id="157" name="Google Shape;157;p20"/>
          <p:cNvSpPr txBox="1"/>
          <p:nvPr>
            <p:ph idx="1" type="subTitle"/>
          </p:nvPr>
        </p:nvSpPr>
        <p:spPr>
          <a:xfrm>
            <a:off x="512300" y="1162850"/>
            <a:ext cx="4491000" cy="425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We followed a standard machine learning methodology that is generally adopted:</a:t>
            </a:r>
            <a:endParaRPr sz="1300"/>
          </a:p>
          <a:p>
            <a:pPr indent="0" lvl="0" marL="0" rtl="0" algn="l">
              <a:lnSpc>
                <a:spcPct val="115000"/>
              </a:lnSpc>
              <a:spcBef>
                <a:spcPts val="1000"/>
              </a:spcBef>
              <a:spcAft>
                <a:spcPts val="0"/>
              </a:spcAft>
              <a:buNone/>
            </a:pPr>
            <a:r>
              <a:rPr lang="en" sz="1300"/>
              <a:t>1.Data Extraction - Data to be worked with is retrieved, obtained or collected.</a:t>
            </a:r>
            <a:endParaRPr sz="1300"/>
          </a:p>
          <a:p>
            <a:pPr indent="0" lvl="0" marL="0" rtl="0" algn="l">
              <a:lnSpc>
                <a:spcPct val="115000"/>
              </a:lnSpc>
              <a:spcBef>
                <a:spcPts val="1000"/>
              </a:spcBef>
              <a:spcAft>
                <a:spcPts val="0"/>
              </a:spcAft>
              <a:buNone/>
            </a:pPr>
            <a:r>
              <a:rPr lang="en" sz="1300"/>
              <a:t>2. Data Cleaning - Corrupt and inaccurate data is checked for and dealt with.</a:t>
            </a:r>
            <a:endParaRPr sz="1300"/>
          </a:p>
          <a:p>
            <a:pPr indent="0" lvl="0" marL="0" rtl="0" algn="l">
              <a:lnSpc>
                <a:spcPct val="115000"/>
              </a:lnSpc>
              <a:spcBef>
                <a:spcPts val="1000"/>
              </a:spcBef>
              <a:spcAft>
                <a:spcPts val="0"/>
              </a:spcAft>
              <a:buNone/>
            </a:pPr>
            <a:r>
              <a:rPr lang="en" sz="1300"/>
              <a:t>3. Feature Extraction - The data is altered into more manageable groups.</a:t>
            </a:r>
            <a:endParaRPr sz="1300"/>
          </a:p>
          <a:p>
            <a:pPr indent="0" lvl="0" marL="0" rtl="0" algn="l">
              <a:lnSpc>
                <a:spcPct val="115000"/>
              </a:lnSpc>
              <a:spcBef>
                <a:spcPts val="1000"/>
              </a:spcBef>
              <a:spcAft>
                <a:spcPts val="0"/>
              </a:spcAft>
              <a:buNone/>
            </a:pPr>
            <a:r>
              <a:rPr lang="en" sz="1300"/>
              <a:t>4. Classification - Determine the type of ML Model that is needed.</a:t>
            </a:r>
            <a:endParaRPr sz="1300"/>
          </a:p>
          <a:p>
            <a:pPr indent="0" lvl="0" marL="0" rtl="0" algn="l">
              <a:lnSpc>
                <a:spcPct val="115000"/>
              </a:lnSpc>
              <a:spcBef>
                <a:spcPts val="1000"/>
              </a:spcBef>
              <a:spcAft>
                <a:spcPts val="0"/>
              </a:spcAft>
              <a:buNone/>
            </a:pPr>
            <a:r>
              <a:rPr lang="en" sz="1300"/>
              <a:t>5. Supervised/Unsupervised ML - Fit the data to the model.</a:t>
            </a:r>
            <a:endParaRPr sz="1300"/>
          </a:p>
          <a:p>
            <a:pPr indent="0" lvl="0" marL="0" rtl="0" algn="l">
              <a:lnSpc>
                <a:spcPct val="115000"/>
              </a:lnSpc>
              <a:spcBef>
                <a:spcPts val="1000"/>
              </a:spcBef>
              <a:spcAft>
                <a:spcPts val="1000"/>
              </a:spcAft>
              <a:buNone/>
            </a:pPr>
            <a:r>
              <a:rPr lang="en" sz="1300"/>
              <a:t>6. Validation - Check if the obtained data matches the expected result.</a:t>
            </a:r>
            <a:endParaRPr sz="1300"/>
          </a:p>
        </p:txBody>
      </p:sp>
      <p:pic>
        <p:nvPicPr>
          <p:cNvPr id="158" name="Google Shape;158;p20"/>
          <p:cNvPicPr preferRelativeResize="0"/>
          <p:nvPr/>
        </p:nvPicPr>
        <p:blipFill>
          <a:blip r:embed="rId3">
            <a:alphaModFix/>
          </a:blip>
          <a:stretch>
            <a:fillRect/>
          </a:stretch>
        </p:blipFill>
        <p:spPr>
          <a:xfrm>
            <a:off x="5314600" y="271200"/>
            <a:ext cx="3326475" cy="4664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4" name="Google Shape;164;p21"/>
          <p:cNvSpPr txBox="1"/>
          <p:nvPr>
            <p:ph type="title"/>
          </p:nvPr>
        </p:nvSpPr>
        <p:spPr>
          <a:xfrm>
            <a:off x="352800" y="370975"/>
            <a:ext cx="4045200" cy="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Data Set</a:t>
            </a:r>
            <a:endParaRPr b="0" sz="3000"/>
          </a:p>
        </p:txBody>
      </p:sp>
      <p:sp>
        <p:nvSpPr>
          <p:cNvPr id="165" name="Google Shape;165;p21"/>
          <p:cNvSpPr txBox="1"/>
          <p:nvPr>
            <p:ph idx="1" type="subTitle"/>
          </p:nvPr>
        </p:nvSpPr>
        <p:spPr>
          <a:xfrm>
            <a:off x="724950" y="1378825"/>
            <a:ext cx="3415800" cy="316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For the project we will be using a data set consisting of the biometric data of 310 patients: 210 Abnormal Cases, 100 Normal Cases.</a:t>
            </a:r>
            <a:endParaRPr sz="1800"/>
          </a:p>
          <a:p>
            <a:pPr indent="0" lvl="0" marL="0" rtl="0" algn="l">
              <a:lnSpc>
                <a:spcPct val="115000"/>
              </a:lnSpc>
              <a:spcBef>
                <a:spcPts val="1000"/>
              </a:spcBef>
              <a:spcAft>
                <a:spcPts val="0"/>
              </a:spcAft>
              <a:buNone/>
            </a:pPr>
            <a:r>
              <a:rPr lang="en" sz="1800"/>
              <a:t>Biometric Data Present: Pelvic Incidence, Pelvic Tilt, Lumbar Lordosis Angle, Pelvic Radius, etc.</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1000"/>
              </a:spcAft>
              <a:buNone/>
            </a:pPr>
            <a:r>
              <a:t/>
            </a:r>
            <a:endParaRPr sz="1800"/>
          </a:p>
        </p:txBody>
      </p:sp>
      <p:pic>
        <p:nvPicPr>
          <p:cNvPr id="166" name="Google Shape;166;p21"/>
          <p:cNvPicPr preferRelativeResize="0"/>
          <p:nvPr/>
        </p:nvPicPr>
        <p:blipFill>
          <a:blip r:embed="rId3">
            <a:alphaModFix/>
          </a:blip>
          <a:stretch>
            <a:fillRect/>
          </a:stretch>
        </p:blipFill>
        <p:spPr>
          <a:xfrm>
            <a:off x="5430825" y="1200150"/>
            <a:ext cx="268605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1" type="body"/>
          </p:nvPr>
        </p:nvSpPr>
        <p:spPr>
          <a:xfrm>
            <a:off x="542825" y="1360825"/>
            <a:ext cx="4230900" cy="315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solidFill>
                  <a:srgbClr val="303133"/>
                </a:solidFill>
                <a:highlight>
                  <a:srgbClr val="FFFFFF"/>
                </a:highlight>
                <a:latin typeface="Arial"/>
                <a:ea typeface="Arial"/>
                <a:cs typeface="Arial"/>
                <a:sym typeface="Arial"/>
              </a:rPr>
              <a:t>In data preprocessing, it is pivotal to identify and correctly handle the missing values, failing to do this, you might draw inaccurate and faulty conclusions and inferences from the data.</a:t>
            </a:r>
            <a:endParaRPr sz="1400">
              <a:solidFill>
                <a:srgbClr val="303133"/>
              </a:solidFill>
              <a:highlight>
                <a:srgbClr val="FFFFFF"/>
              </a:highlight>
              <a:latin typeface="Arial"/>
              <a:ea typeface="Arial"/>
              <a:cs typeface="Arial"/>
              <a:sym typeface="Arial"/>
            </a:endParaRPr>
          </a:p>
          <a:p>
            <a:pPr indent="-317500" lvl="0" marL="457200" rtl="0" algn="l">
              <a:spcBef>
                <a:spcPts val="1000"/>
              </a:spcBef>
              <a:spcAft>
                <a:spcPts val="0"/>
              </a:spcAft>
              <a:buClr>
                <a:srgbClr val="303133"/>
              </a:buClr>
              <a:buSzPts val="1400"/>
              <a:buFont typeface="Arial"/>
              <a:buChar char="➔"/>
            </a:pPr>
            <a:r>
              <a:rPr lang="en" sz="1400">
                <a:solidFill>
                  <a:srgbClr val="303133"/>
                </a:solidFill>
                <a:highlight>
                  <a:srgbClr val="FFFFFF"/>
                </a:highlight>
                <a:latin typeface="Arial"/>
                <a:ea typeface="Arial"/>
                <a:cs typeface="Arial"/>
                <a:sym typeface="Arial"/>
              </a:rPr>
              <a:t>To make sure that there are no missing values, we use a Data Frame class, that contains a function </a:t>
            </a:r>
            <a:r>
              <a:rPr lang="en" sz="1400">
                <a:solidFill>
                  <a:schemeClr val="accent3"/>
                </a:solidFill>
                <a:highlight>
                  <a:srgbClr val="FFFFFF"/>
                </a:highlight>
                <a:latin typeface="Arial"/>
                <a:ea typeface="Arial"/>
                <a:cs typeface="Arial"/>
                <a:sym typeface="Arial"/>
              </a:rPr>
              <a:t>isnull()</a:t>
            </a:r>
            <a:r>
              <a:rPr lang="en" sz="1400">
                <a:solidFill>
                  <a:srgbClr val="303133"/>
                </a:solidFill>
                <a:highlight>
                  <a:srgbClr val="FFFFFF"/>
                </a:highlight>
                <a:latin typeface="Arial"/>
                <a:ea typeface="Arial"/>
                <a:cs typeface="Arial"/>
                <a:sym typeface="Arial"/>
              </a:rPr>
              <a:t>, which checks for NaN values and returns a boolean value True or False. We further use the </a:t>
            </a:r>
            <a:r>
              <a:rPr lang="en" sz="1400">
                <a:solidFill>
                  <a:schemeClr val="accent3"/>
                </a:solidFill>
                <a:highlight>
                  <a:srgbClr val="FFFFFF"/>
                </a:highlight>
                <a:latin typeface="Arial"/>
                <a:ea typeface="Arial"/>
                <a:cs typeface="Arial"/>
                <a:sym typeface="Arial"/>
              </a:rPr>
              <a:t>sum()</a:t>
            </a:r>
            <a:r>
              <a:rPr lang="en" sz="1400">
                <a:solidFill>
                  <a:srgbClr val="303133"/>
                </a:solidFill>
                <a:highlight>
                  <a:srgbClr val="FFFFFF"/>
                </a:highlight>
                <a:latin typeface="Arial"/>
                <a:ea typeface="Arial"/>
                <a:cs typeface="Arial"/>
                <a:sym typeface="Arial"/>
              </a:rPr>
              <a:t> method to count the number of NaN, aka, the null values.</a:t>
            </a:r>
            <a:endParaRPr sz="1400">
              <a:solidFill>
                <a:srgbClr val="303133"/>
              </a:solidFill>
              <a:highlight>
                <a:srgbClr val="FFFFFF"/>
              </a:highlight>
              <a:latin typeface="Arial"/>
              <a:ea typeface="Arial"/>
              <a:cs typeface="Arial"/>
              <a:sym typeface="Arial"/>
            </a:endParaRPr>
          </a:p>
          <a:p>
            <a:pPr indent="0" lvl="0" marL="0" rtl="0" algn="l">
              <a:spcBef>
                <a:spcPts val="1000"/>
              </a:spcBef>
              <a:spcAft>
                <a:spcPts val="1000"/>
              </a:spcAft>
              <a:buNone/>
            </a:pPr>
            <a:r>
              <a:t/>
            </a:r>
            <a:endParaRPr/>
          </a:p>
        </p:txBody>
      </p:sp>
      <p:sp>
        <p:nvSpPr>
          <p:cNvPr id="172" name="Google Shape;172;p22"/>
          <p:cNvSpPr txBox="1"/>
          <p:nvPr>
            <p:ph type="title"/>
          </p:nvPr>
        </p:nvSpPr>
        <p:spPr>
          <a:xfrm>
            <a:off x="729450" y="539050"/>
            <a:ext cx="76887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Identifying and handling the missing values</a:t>
            </a:r>
            <a:endParaRPr sz="2800"/>
          </a:p>
        </p:txBody>
      </p:sp>
      <p:pic>
        <p:nvPicPr>
          <p:cNvPr id="173" name="Google Shape;173;p22"/>
          <p:cNvPicPr preferRelativeResize="0"/>
          <p:nvPr/>
        </p:nvPicPr>
        <p:blipFill>
          <a:blip r:embed="rId3">
            <a:alphaModFix/>
          </a:blip>
          <a:stretch>
            <a:fillRect/>
          </a:stretch>
        </p:blipFill>
        <p:spPr>
          <a:xfrm>
            <a:off x="5255888" y="1282200"/>
            <a:ext cx="3781425" cy="345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 type="subTitle"/>
          </p:nvPr>
        </p:nvSpPr>
        <p:spPr>
          <a:xfrm>
            <a:off x="636525" y="244175"/>
            <a:ext cx="79122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Raleway"/>
                <a:ea typeface="Raleway"/>
                <a:cs typeface="Raleway"/>
                <a:sym typeface="Raleway"/>
              </a:rPr>
              <a:t>Visualization of Data</a:t>
            </a:r>
            <a:endParaRPr b="1" sz="3000">
              <a:solidFill>
                <a:srgbClr val="000000"/>
              </a:solidFill>
              <a:latin typeface="Raleway"/>
              <a:ea typeface="Raleway"/>
              <a:cs typeface="Raleway"/>
              <a:sym typeface="Raleway"/>
            </a:endParaRPr>
          </a:p>
        </p:txBody>
      </p:sp>
      <p:sp>
        <p:nvSpPr>
          <p:cNvPr id="179" name="Google Shape;179;p23"/>
          <p:cNvSpPr txBox="1"/>
          <p:nvPr>
            <p:ph idx="2" type="body"/>
          </p:nvPr>
        </p:nvSpPr>
        <p:spPr>
          <a:xfrm>
            <a:off x="803675" y="1352625"/>
            <a:ext cx="74661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Histogram of each feature  is plotted using the given dataset. It shows the range of the values of the each feature. It is plotted with the help of the </a:t>
            </a:r>
            <a:r>
              <a:rPr lang="en">
                <a:solidFill>
                  <a:schemeClr val="accent3"/>
                </a:solidFill>
              </a:rPr>
              <a:t>hist()</a:t>
            </a:r>
            <a:r>
              <a:rPr lang="en"/>
              <a:t> function in </a:t>
            </a:r>
            <a:r>
              <a:rPr lang="en">
                <a:solidFill>
                  <a:schemeClr val="accent3"/>
                </a:solidFill>
              </a:rPr>
              <a:t>matplotlib.pyplot</a:t>
            </a:r>
            <a:r>
              <a:rPr lang="en"/>
              <a:t>, which falls under the matplotlib library. </a:t>
            </a:r>
            <a:br>
              <a:rPr lang="en"/>
            </a:br>
            <a:endParaRPr/>
          </a:p>
          <a:p>
            <a:pPr indent="-311150" lvl="0" marL="457200" rtl="0" algn="l">
              <a:spcBef>
                <a:spcPts val="0"/>
              </a:spcBef>
              <a:spcAft>
                <a:spcPts val="0"/>
              </a:spcAft>
              <a:buSzPts val="1300"/>
              <a:buChar char="●"/>
            </a:pPr>
            <a:r>
              <a:rPr lang="en"/>
              <a:t>Distribution and box plots are also plotted using the </a:t>
            </a:r>
            <a:r>
              <a:rPr lang="en">
                <a:solidFill>
                  <a:schemeClr val="accent3"/>
                </a:solidFill>
              </a:rPr>
              <a:t>seaborn </a:t>
            </a:r>
            <a:r>
              <a:rPr lang="en"/>
              <a:t>library and matplotlib library respectively.</a:t>
            </a:r>
            <a:br>
              <a:rPr lang="en"/>
            </a:br>
            <a:endParaRPr/>
          </a:p>
          <a:p>
            <a:pPr indent="-311150" lvl="0" marL="457200" rtl="0" algn="l">
              <a:spcBef>
                <a:spcPts val="0"/>
              </a:spcBef>
              <a:spcAft>
                <a:spcPts val="0"/>
              </a:spcAft>
              <a:buSzPts val="1300"/>
              <a:buChar char="●"/>
            </a:pPr>
            <a:r>
              <a:rPr lang="en"/>
              <a:t>All the features are plotted  to find the bivariate relationships between the combinations of variables using a </a:t>
            </a:r>
            <a:r>
              <a:rPr lang="en">
                <a:solidFill>
                  <a:schemeClr val="accent3"/>
                </a:solidFill>
              </a:rPr>
              <a:t>scatter plot</a:t>
            </a:r>
            <a:r>
              <a:rPr lang="en"/>
              <a:t> matrix.</a:t>
            </a:r>
            <a:br>
              <a:rPr lang="en"/>
            </a:br>
            <a:endParaRPr/>
          </a:p>
          <a:p>
            <a:pPr indent="-311150" lvl="0" marL="457200" rtl="0" algn="l">
              <a:spcBef>
                <a:spcPts val="0"/>
              </a:spcBef>
              <a:spcAft>
                <a:spcPts val="0"/>
              </a:spcAft>
              <a:buSzPts val="1300"/>
              <a:buChar char="●"/>
            </a:pPr>
            <a:r>
              <a:rPr lang="en"/>
              <a:t>Finally, a </a:t>
            </a:r>
            <a:r>
              <a:rPr lang="en">
                <a:solidFill>
                  <a:schemeClr val="accent3"/>
                </a:solidFill>
              </a:rPr>
              <a:t>heatmap</a:t>
            </a:r>
            <a:r>
              <a:rPr lang="en"/>
              <a:t> is plotted to show the correlation among the features of the dataset.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ctrTitle"/>
          </p:nvPr>
        </p:nvSpPr>
        <p:spPr>
          <a:xfrm>
            <a:off x="761575" y="0"/>
            <a:ext cx="8030700" cy="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Visualization: Histogram</a:t>
            </a:r>
            <a:endParaRPr sz="2500"/>
          </a:p>
        </p:txBody>
      </p:sp>
      <p:pic>
        <p:nvPicPr>
          <p:cNvPr id="185" name="Google Shape;185;p24"/>
          <p:cNvPicPr preferRelativeResize="0"/>
          <p:nvPr/>
        </p:nvPicPr>
        <p:blipFill>
          <a:blip r:embed="rId3">
            <a:alphaModFix/>
          </a:blip>
          <a:stretch>
            <a:fillRect/>
          </a:stretch>
        </p:blipFill>
        <p:spPr>
          <a:xfrm>
            <a:off x="578350" y="650975"/>
            <a:ext cx="7892351" cy="4380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ctrTitle"/>
          </p:nvPr>
        </p:nvSpPr>
        <p:spPr>
          <a:xfrm>
            <a:off x="761575" y="0"/>
            <a:ext cx="8030700" cy="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Visualization: Heatmap</a:t>
            </a:r>
            <a:endParaRPr sz="2500"/>
          </a:p>
        </p:txBody>
      </p:sp>
      <p:pic>
        <p:nvPicPr>
          <p:cNvPr id="191" name="Google Shape;191;p25"/>
          <p:cNvPicPr preferRelativeResize="0"/>
          <p:nvPr/>
        </p:nvPicPr>
        <p:blipFill>
          <a:blip r:embed="rId3">
            <a:alphaModFix/>
          </a:blip>
          <a:stretch>
            <a:fillRect/>
          </a:stretch>
        </p:blipFill>
        <p:spPr>
          <a:xfrm>
            <a:off x="821775" y="550200"/>
            <a:ext cx="6544950" cy="448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